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2" r:id="rId4"/>
    <p:sldId id="259" r:id="rId5"/>
    <p:sldId id="263" r:id="rId6"/>
    <p:sldId id="264" r:id="rId7"/>
    <p:sldId id="265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C0EE18-F8B0-45F7-8009-2E017E542B22}" type="datetimeFigureOut">
              <a:rPr lang="ru-RU" smtClean="0"/>
              <a:pPr/>
              <a:t>11.11.2022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B6175F-38C4-454D-B331-579051A1C15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611560" y="1252788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Методический семинар: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«Методический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инструментарий учителя-предметника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для организации образовательной деятельности по обновленным ФГОС НОО и ФГОС ООО»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88841"/>
            <a:ext cx="77048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«Изменение требований к предметным результатам в рамках реализации обновленных ФГОС НОО и ФГОС ООО»</a:t>
            </a: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923528"/>
            <a:ext cx="79928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191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Обновленные ФГОС 2021 года определяют четкие требования к предметным результатам по каждой учебной дисциплине. Появилось конкретное содержание по каждой предметной области. Например, во ФГОС НОО конкретизировали предметные результаты по каждому модулю ОРКСЭ – «Основы православной культуры», «Основы иудейской культуры», «Основы буддийской культуры», «Основы исламской культуры», «Основы религиозных культур народов России», «Основы светской этики».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191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В ФГОС ООО отдельно описали предметные результаты для учебного предмета «История» и учебных курсов «История России» и «Всеобщая история».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191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уровне ООО установили требования к предметным результатам при углубленном изучении некоторых дисциплин. Это учебные предметы «Математика», включая курсы «Алгебра», «Геометрия», «Вероятность и статистика»; «Информатика»; «Физика»; «Химия»; «Биология».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191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Обратите внимание, что предметные результаты в новых ФГОС не согласовываются с требованиями концепций преподавания физики, астрономии, химии, истории России. Поэтому учителям придется в своих рабочих программах одновременно учитывать и требования ФГОС, и требования концепций.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191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Еще сделали уточнение, что школы со статусом федеральных и региональных инновационных площадок вправе самостоятельно определять достижение промежуточных результатов по годам обучения, независимо от содержания примерных ООП.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628800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«Изменение оценочной деятельности в образовательной организации в связи с внедрением обновленных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ФГОС НОО и ФНОС ООО»</a:t>
            </a: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Формирующее оценивание –</a:t>
            </a:r>
            <a:r>
              <a:rPr lang="ru-RU" altLang="ru-RU" sz="2000" b="1" dirty="0" err="1" smtClean="0">
                <a:latin typeface="Times New Roman" pitchFamily="18" charset="0"/>
                <a:cs typeface="Times New Roman" pitchFamily="18" charset="0"/>
              </a:rPr>
              <a:t>оценивание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780928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dirty="0" smtClean="0"/>
              <a:t>развитие контрольно-оценочной самостоятельности школьников как основы их учебной самостоятельности (основы умения учиться).</a:t>
            </a:r>
          </a:p>
          <a:p>
            <a:pPr algn="just"/>
            <a:r>
              <a:rPr lang="ru-RU" altLang="ru-RU" dirty="0" smtClean="0"/>
              <a:t>Направленность на то, чтобы ученик сам мог </a:t>
            </a:r>
            <a:r>
              <a:rPr lang="ru-RU" altLang="ru-RU" b="1" i="1" dirty="0" smtClean="0"/>
              <a:t>оценить свои учебные достижения, </a:t>
            </a:r>
            <a:r>
              <a:rPr lang="ru-RU" altLang="ru-RU" dirty="0" smtClean="0"/>
              <a:t>выявить </a:t>
            </a:r>
            <a:r>
              <a:rPr lang="ru-RU" altLang="ru-RU" dirty="0" smtClean="0"/>
              <a:t>у себя </a:t>
            </a:r>
            <a:r>
              <a:rPr lang="ru-RU" altLang="ru-RU" b="1" i="1" dirty="0" smtClean="0"/>
              <a:t>слабые места, </a:t>
            </a:r>
            <a:r>
              <a:rPr lang="ru-RU" altLang="ru-RU" dirty="0" smtClean="0"/>
              <a:t>определить</a:t>
            </a:r>
            <a:r>
              <a:rPr lang="ru-RU" altLang="ru-RU" b="1" i="1" dirty="0" smtClean="0"/>
              <a:t>, что и как ему надо делать, чтобы продвинуться дальше, чтобы улучшить собственные результаты.</a:t>
            </a:r>
            <a:endParaRPr lang="ru-RU" altLang="ru-RU" b="1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708920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dirty="0" smtClean="0">
                <a:solidFill>
                  <a:srgbClr val="336600"/>
                </a:solidFill>
              </a:rPr>
              <a:t>Диагностическая работа</a:t>
            </a:r>
          </a:p>
          <a:p>
            <a:pPr>
              <a:defRPr/>
            </a:pPr>
            <a:r>
              <a:rPr lang="ru-RU" b="1" i="1" dirty="0" smtClean="0">
                <a:solidFill>
                  <a:srgbClr val="336600"/>
                </a:solidFill>
              </a:rPr>
              <a:t>Домашняя самостоятельная работа</a:t>
            </a:r>
          </a:p>
          <a:p>
            <a:pPr>
              <a:defRPr/>
            </a:pPr>
            <a:r>
              <a:rPr lang="ru-RU" b="1" i="1" dirty="0" smtClean="0">
                <a:solidFill>
                  <a:srgbClr val="336600"/>
                </a:solidFill>
              </a:rPr>
              <a:t>Проверочная работа</a:t>
            </a:r>
          </a:p>
          <a:p>
            <a:pPr>
              <a:defRPr/>
            </a:pPr>
            <a:r>
              <a:rPr lang="ru-RU" b="1" i="1" dirty="0" smtClean="0">
                <a:solidFill>
                  <a:srgbClr val="336600"/>
                </a:solidFill>
              </a:rPr>
              <a:t>Решение проектных задач</a:t>
            </a:r>
          </a:p>
          <a:p>
            <a:pPr>
              <a:defRPr/>
            </a:pPr>
            <a:r>
              <a:rPr lang="ru-RU" b="1" i="1" dirty="0" smtClean="0"/>
              <a:t>«Рефлексивная карта или оценочный лист ученика»</a:t>
            </a:r>
          </a:p>
          <a:p>
            <a:pPr>
              <a:defRPr/>
            </a:pPr>
            <a:r>
              <a:rPr lang="ru-RU" b="1" i="1" dirty="0" smtClean="0">
                <a:solidFill>
                  <a:srgbClr val="336600"/>
                </a:solidFill>
              </a:rPr>
              <a:t>Собеседование с детьми и их родителями</a:t>
            </a:r>
          </a:p>
          <a:p>
            <a:pPr>
              <a:defRPr/>
            </a:pPr>
            <a:r>
              <a:rPr lang="ru-RU" b="1" i="1" dirty="0" smtClean="0"/>
              <a:t>«Итоговые письма учителя»</a:t>
            </a:r>
          </a:p>
          <a:p>
            <a:pPr>
              <a:defRPr/>
            </a:pPr>
            <a:r>
              <a:rPr lang="ru-RU" b="1" i="1" dirty="0" smtClean="0"/>
              <a:t>«Подиум для презентации детских работ»</a:t>
            </a:r>
          </a:p>
          <a:p>
            <a:pPr>
              <a:defRPr/>
            </a:pPr>
            <a:r>
              <a:rPr lang="ru-RU" b="1" i="1" dirty="0" smtClean="0"/>
              <a:t>«Тетрадь моих достижений»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836712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Оценочные процедуры в начальной школе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Оценочные процедуры в основной школе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2856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i="1" dirty="0" smtClean="0">
                <a:solidFill>
                  <a:srgbClr val="336600"/>
                </a:solidFill>
              </a:rPr>
              <a:t>Диагностическая работа</a:t>
            </a:r>
          </a:p>
          <a:p>
            <a:r>
              <a:rPr lang="ru-RU" altLang="ru-RU" b="1" i="1" dirty="0" smtClean="0">
                <a:solidFill>
                  <a:srgbClr val="336600"/>
                </a:solidFill>
              </a:rPr>
              <a:t>Тематическая проверочная работа</a:t>
            </a:r>
          </a:p>
          <a:p>
            <a:r>
              <a:rPr lang="ru-RU" altLang="ru-RU" b="1" i="1" dirty="0" smtClean="0">
                <a:solidFill>
                  <a:srgbClr val="336600"/>
                </a:solidFill>
              </a:rPr>
              <a:t>Домашняя самостоятельная работа</a:t>
            </a:r>
          </a:p>
          <a:p>
            <a:r>
              <a:rPr lang="en-US" altLang="ru-RU" b="1" i="1" dirty="0" smtClean="0"/>
              <a:t> </a:t>
            </a:r>
            <a:r>
              <a:rPr lang="ru-RU" altLang="ru-RU" b="1" i="1" dirty="0" smtClean="0"/>
              <a:t>Публичная презентация результатов самостоятельной работы</a:t>
            </a:r>
          </a:p>
          <a:p>
            <a:r>
              <a:rPr lang="ru-RU" altLang="ru-RU" b="1" i="1" dirty="0" smtClean="0">
                <a:solidFill>
                  <a:srgbClr val="336600"/>
                </a:solidFill>
              </a:rPr>
              <a:t>Решение проектных задач –  комплексная оценочная процедура</a:t>
            </a:r>
          </a:p>
          <a:p>
            <a:r>
              <a:rPr lang="ru-RU" altLang="ru-RU" b="1" i="1" dirty="0" smtClean="0"/>
              <a:t>Образовательная сессия</a:t>
            </a:r>
          </a:p>
          <a:p>
            <a:r>
              <a:rPr lang="en-US" altLang="ru-RU" b="1" i="1" dirty="0" err="1" smtClean="0"/>
              <a:t>Зач</a:t>
            </a:r>
            <a:r>
              <a:rPr lang="ru-RU" altLang="ru-RU" b="1" i="1" dirty="0" smtClean="0"/>
              <a:t>ё</a:t>
            </a:r>
            <a:r>
              <a:rPr lang="en-US" altLang="ru-RU" b="1" i="1" dirty="0" smtClean="0"/>
              <a:t>т </a:t>
            </a:r>
            <a:endParaRPr lang="ru-RU" altLang="ru-RU" b="1" i="1" dirty="0" smtClean="0"/>
          </a:p>
          <a:p>
            <a:r>
              <a:rPr lang="en-US" altLang="ru-RU" b="1" i="1" dirty="0" err="1" smtClean="0">
                <a:solidFill>
                  <a:srgbClr val="336600"/>
                </a:solidFill>
              </a:rPr>
              <a:t>Собеседовани</a:t>
            </a:r>
            <a:r>
              <a:rPr lang="ru-RU" altLang="ru-RU" b="1" i="1" dirty="0" smtClean="0">
                <a:solidFill>
                  <a:srgbClr val="336600"/>
                </a:solidFill>
              </a:rPr>
              <a:t>е</a:t>
            </a:r>
            <a:r>
              <a:rPr lang="en-US" altLang="ru-RU" b="1" i="1" dirty="0" smtClean="0">
                <a:solidFill>
                  <a:srgbClr val="336600"/>
                </a:solidFill>
              </a:rPr>
              <a:t> </a:t>
            </a:r>
            <a:r>
              <a:rPr lang="en-US" altLang="ru-RU" b="1" i="1" dirty="0" smtClean="0">
                <a:solidFill>
                  <a:srgbClr val="336600"/>
                </a:solidFill>
              </a:rPr>
              <a:t>с </a:t>
            </a:r>
            <a:r>
              <a:rPr lang="en-US" altLang="ru-RU" b="1" i="1" dirty="0" err="1" smtClean="0">
                <a:solidFill>
                  <a:srgbClr val="336600"/>
                </a:solidFill>
              </a:rPr>
              <a:t>учащимися</a:t>
            </a:r>
            <a:r>
              <a:rPr lang="en-US" altLang="ru-RU" b="1" i="1" dirty="0" smtClean="0">
                <a:solidFill>
                  <a:srgbClr val="336600"/>
                </a:solidFill>
              </a:rPr>
              <a:t> и </a:t>
            </a:r>
            <a:r>
              <a:rPr lang="en-US" altLang="ru-RU" b="1" i="1" dirty="0" err="1" smtClean="0">
                <a:solidFill>
                  <a:srgbClr val="336600"/>
                </a:solidFill>
              </a:rPr>
              <a:t>их</a:t>
            </a:r>
            <a:r>
              <a:rPr lang="en-US" altLang="ru-RU" b="1" i="1" dirty="0" smtClean="0">
                <a:solidFill>
                  <a:srgbClr val="336600"/>
                </a:solidFill>
              </a:rPr>
              <a:t> </a:t>
            </a:r>
            <a:r>
              <a:rPr lang="en-US" altLang="ru-RU" b="1" i="1" dirty="0" err="1" smtClean="0">
                <a:solidFill>
                  <a:srgbClr val="336600"/>
                </a:solidFill>
              </a:rPr>
              <a:t>родителями</a:t>
            </a:r>
            <a:endParaRPr lang="ru-RU" altLang="ru-RU" b="1" i="1" dirty="0" smtClean="0">
              <a:solidFill>
                <a:srgbClr val="33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«Использование электронных средств обучения и дистанционных технологий для повышения качества образовательной деятельности в рамках внедрения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ФГОС НОО и ФГОС ООО»</a:t>
            </a: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340768"/>
            <a:ext cx="71287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«Новые требования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ФГОС НОО и ФГОС </a:t>
            </a:r>
            <a:r>
              <a:rPr lang="ru-RU" sz="4400" dirty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ОО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к  уроку»</a:t>
            </a: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227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 36</dc:creator>
  <cp:lastModifiedBy>кабинет 36</cp:lastModifiedBy>
  <cp:revision>30</cp:revision>
  <dcterms:created xsi:type="dcterms:W3CDTF">2022-10-31T19:43:50Z</dcterms:created>
  <dcterms:modified xsi:type="dcterms:W3CDTF">2022-11-11T22:34:32Z</dcterms:modified>
</cp:coreProperties>
</file>